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90" r:id="rId2"/>
    <p:sldId id="291" r:id="rId3"/>
    <p:sldId id="292" r:id="rId4"/>
    <p:sldId id="297" r:id="rId5"/>
    <p:sldId id="302" r:id="rId6"/>
  </p:sldIdLst>
  <p:sldSz cx="9144000" cy="6858000" type="screen4x3"/>
  <p:notesSz cx="7099300" cy="10234613"/>
  <p:defaultTextStyle>
    <a:defPPr>
      <a:defRPr lang="ja-JP"/>
    </a:defPPr>
    <a:lvl1pPr algn="l" defTabSz="457200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03" autoAdjust="0"/>
  </p:normalViewPr>
  <p:slideViewPr>
    <p:cSldViewPr snapToGrid="0" snapToObjects="1">
      <p:cViewPr varScale="1">
        <p:scale>
          <a:sx n="70" d="100"/>
          <a:sy n="70" d="100"/>
        </p:scale>
        <p:origin x="1180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22D7690C-76BB-00B1-B209-61EC011E0EE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5061" tIns="47531" rIns="95061" bIns="47531" rtlCol="0"/>
          <a:lstStyle>
            <a:lvl1pPr algn="l">
              <a:defRPr sz="12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57A885A-C493-3109-88FC-285AC6F9D06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5061" tIns="47531" rIns="95061" bIns="47531" rtlCol="0"/>
          <a:lstStyle>
            <a:lvl1pPr algn="r">
              <a:defRPr sz="1200"/>
            </a:lvl1pPr>
          </a:lstStyle>
          <a:p>
            <a:pPr>
              <a:defRPr/>
            </a:pPr>
            <a:fld id="{B48334B5-401C-44FB-825E-6BAA8B64A3FC}" type="datetimeFigureOut">
              <a:rPr lang="ja-JP" altLang="en-US"/>
              <a:pPr>
                <a:defRPr/>
              </a:pPr>
              <a:t>2025/12/15</a:t>
            </a:fld>
            <a:endParaRPr lang="ja-JP" altLang="en-US"/>
          </a:p>
        </p:txBody>
      </p:sp>
      <p:sp>
        <p:nvSpPr>
          <p:cNvPr id="4" name="スライド イメージ プレースホルダー 3">
            <a:extLst>
              <a:ext uri="{FF2B5EF4-FFF2-40B4-BE49-F238E27FC236}">
                <a16:creationId xmlns:a16="http://schemas.microsoft.com/office/drawing/2014/main" id="{685746B0-8266-3643-F3DE-9AB48BA920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5338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061" tIns="47531" rIns="95061" bIns="47531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ー 4">
            <a:extLst>
              <a:ext uri="{FF2B5EF4-FFF2-40B4-BE49-F238E27FC236}">
                <a16:creationId xmlns:a16="http://schemas.microsoft.com/office/drawing/2014/main" id="{6C2DBB33-F04E-06E8-6ABD-D245631170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78488" cy="4029075"/>
          </a:xfrm>
          <a:prstGeom prst="rect">
            <a:avLst/>
          </a:prstGeom>
        </p:spPr>
        <p:txBody>
          <a:bodyPr vert="horz" lIns="95061" tIns="47531" rIns="95061" bIns="47531" rtlCol="0"/>
          <a:lstStyle/>
          <a:p>
            <a:pPr lvl="0"/>
            <a:r>
              <a:rPr lang="ja-JP" altLang="en-US" noProof="0"/>
              <a:t>マスター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F54117D-026C-6BB3-7F74-C4DFD4741D8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5061" tIns="47531" rIns="95061" bIns="47531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0D30E8F-70F9-BBF9-C0A4-0F3214FC54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wrap="square" lIns="95061" tIns="47531" rIns="95061" bIns="47531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0F221F2-EBDA-49D6-AA2D-46D6E4C7A86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DEC4D7AA-56A1-1B70-220F-FC5BB94B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84AB7-DA9F-4467-A93F-CD7D1939ABD5}" type="datetime1">
              <a:rPr lang="ja-JP" altLang="en-US"/>
              <a:pPr>
                <a:defRPr/>
              </a:pPr>
              <a:t>2025/12/15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FE0BC643-3D21-7B3E-9E13-C28E21DFC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4BD5A25E-0360-1D4D-6297-39E952FF2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018F3-8D1B-4EA4-8F0C-20BDE10F62C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17832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0D8BE504-37C4-50AC-3218-948254E2D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180FD-A664-49E2-ACDD-2FED8C07B1DD}" type="datetime1">
              <a:rPr lang="ja-JP" altLang="en-US"/>
              <a:pPr>
                <a:defRPr/>
              </a:pPr>
              <a:t>2025/12/15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22394240-40E6-F7DD-B307-BE01A4CA5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4B7FDDA4-589B-31E5-ED68-AF01A1372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E131F-60E3-4E46-BE0C-6655C8E4C31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49141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F1844EF6-1753-EFB8-5A6B-20568BC4E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F58F2-E520-4480-8FB2-B17092D5DDD3}" type="datetime1">
              <a:rPr lang="ja-JP" altLang="en-US"/>
              <a:pPr>
                <a:defRPr/>
              </a:pPr>
              <a:t>2025/12/15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4AD94F12-4BE6-5278-6912-55EC9A209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8550214E-750F-1642-9196-C05E5E484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908B8-50C2-4D95-88B3-7F7D331A5DE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05648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6FEA41D0-CB4D-7639-7265-D89D265C5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2AB6B-A88A-48B6-89B5-4F0B25E68296}" type="datetime1">
              <a:rPr lang="ja-JP" altLang="en-US"/>
              <a:pPr>
                <a:defRPr/>
              </a:pPr>
              <a:t>2025/12/15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52C91D17-6820-9ABE-2E40-537E2CD84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11364970-5864-5529-5DD6-0CFB594CB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CA8AF-D38E-4070-997B-5D15563D68B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34308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87A63BFF-3D3C-9D8E-5C08-C1482A973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A3358-41C2-4C39-8AF9-731FE5D0BDE6}" type="datetime1">
              <a:rPr lang="ja-JP" altLang="en-US"/>
              <a:pPr>
                <a:defRPr/>
              </a:pPr>
              <a:t>2025/12/15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846F5088-24F0-499E-CD5F-30F65C50F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C9177C87-6867-58C3-55FA-21E717F0C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9680C-3E6F-488F-923E-8A022A04E57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55795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>
            <a:extLst>
              <a:ext uri="{FF2B5EF4-FFF2-40B4-BE49-F238E27FC236}">
                <a16:creationId xmlns:a16="http://schemas.microsoft.com/office/drawing/2014/main" id="{212B8CBA-162D-EF13-AA71-1B0E16273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9A4B5-0308-41A0-9CD7-44EAAA4DC567}" type="datetime1">
              <a:rPr lang="ja-JP" altLang="en-US"/>
              <a:pPr>
                <a:defRPr/>
              </a:pPr>
              <a:t>2025/12/15</a:t>
            </a:fld>
            <a:endParaRPr lang="ja-JP" altLang="en-US"/>
          </a:p>
        </p:txBody>
      </p:sp>
      <p:sp>
        <p:nvSpPr>
          <p:cNvPr id="6" name="フッター プレースホルダ 4">
            <a:extLst>
              <a:ext uri="{FF2B5EF4-FFF2-40B4-BE49-F238E27FC236}">
                <a16:creationId xmlns:a16="http://schemas.microsoft.com/office/drawing/2014/main" id="{12CCBE3A-AB4D-115A-3BAE-262A72115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>
            <a:extLst>
              <a:ext uri="{FF2B5EF4-FFF2-40B4-BE49-F238E27FC236}">
                <a16:creationId xmlns:a16="http://schemas.microsoft.com/office/drawing/2014/main" id="{1C5B01DE-4667-0346-685C-7A5F73CCA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89AE8-5F97-41DB-AA79-A7C50269784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8439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>
            <a:extLst>
              <a:ext uri="{FF2B5EF4-FFF2-40B4-BE49-F238E27FC236}">
                <a16:creationId xmlns:a16="http://schemas.microsoft.com/office/drawing/2014/main" id="{2AA5DD35-2F27-65EA-9464-8421285E6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B69830-07B3-42FD-B7B0-F9F5DFCDCBF9}" type="datetime1">
              <a:rPr lang="ja-JP" altLang="en-US"/>
              <a:pPr>
                <a:defRPr/>
              </a:pPr>
              <a:t>2025/12/15</a:t>
            </a:fld>
            <a:endParaRPr lang="ja-JP" altLang="en-US"/>
          </a:p>
        </p:txBody>
      </p:sp>
      <p:sp>
        <p:nvSpPr>
          <p:cNvPr id="8" name="フッター プレースホルダ 4">
            <a:extLst>
              <a:ext uri="{FF2B5EF4-FFF2-40B4-BE49-F238E27FC236}">
                <a16:creationId xmlns:a16="http://schemas.microsoft.com/office/drawing/2014/main" id="{9A35CDDC-5C4E-CF8B-2323-CF8D07F83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>
            <a:extLst>
              <a:ext uri="{FF2B5EF4-FFF2-40B4-BE49-F238E27FC236}">
                <a16:creationId xmlns:a16="http://schemas.microsoft.com/office/drawing/2014/main" id="{494F790B-EBF4-9B9C-2ED3-F9B16D6C8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E8BB9-DA81-431C-BEE7-67CBB0ACEE2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15484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>
            <a:extLst>
              <a:ext uri="{FF2B5EF4-FFF2-40B4-BE49-F238E27FC236}">
                <a16:creationId xmlns:a16="http://schemas.microsoft.com/office/drawing/2014/main" id="{CCA728B7-F25A-1DA9-20E6-BF80CFD45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EE2E8-14D5-445B-8E3A-9C5D8D726075}" type="datetime1">
              <a:rPr lang="ja-JP" altLang="en-US"/>
              <a:pPr>
                <a:defRPr/>
              </a:pPr>
              <a:t>2025/12/15</a:t>
            </a:fld>
            <a:endParaRPr lang="ja-JP" altLang="en-US"/>
          </a:p>
        </p:txBody>
      </p:sp>
      <p:sp>
        <p:nvSpPr>
          <p:cNvPr id="4" name="フッター プレースホルダ 4">
            <a:extLst>
              <a:ext uri="{FF2B5EF4-FFF2-40B4-BE49-F238E27FC236}">
                <a16:creationId xmlns:a16="http://schemas.microsoft.com/office/drawing/2014/main" id="{D8927BEA-9CC9-BB9C-25D8-AA2475611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>
            <a:extLst>
              <a:ext uri="{FF2B5EF4-FFF2-40B4-BE49-F238E27FC236}">
                <a16:creationId xmlns:a16="http://schemas.microsoft.com/office/drawing/2014/main" id="{5AC18DD5-5FAD-FF74-F875-A70249FCA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66394-CA76-47E4-B1C9-40AF537E1D5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93566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>
            <a:extLst>
              <a:ext uri="{FF2B5EF4-FFF2-40B4-BE49-F238E27FC236}">
                <a16:creationId xmlns:a16="http://schemas.microsoft.com/office/drawing/2014/main" id="{5983BF35-FB58-DB4A-1D08-C1E19180A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ED649-0ADB-43A5-A331-E5337DA650BC}" type="datetime1">
              <a:rPr lang="ja-JP" altLang="en-US"/>
              <a:pPr>
                <a:defRPr/>
              </a:pPr>
              <a:t>2025/12/15</a:t>
            </a:fld>
            <a:endParaRPr lang="ja-JP" altLang="en-US"/>
          </a:p>
        </p:txBody>
      </p:sp>
      <p:sp>
        <p:nvSpPr>
          <p:cNvPr id="3" name="フッター プレースホルダ 4">
            <a:extLst>
              <a:ext uri="{FF2B5EF4-FFF2-40B4-BE49-F238E27FC236}">
                <a16:creationId xmlns:a16="http://schemas.microsoft.com/office/drawing/2014/main" id="{90F4AFB2-4292-A820-DAA5-95C7C0FCE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>
            <a:extLst>
              <a:ext uri="{FF2B5EF4-FFF2-40B4-BE49-F238E27FC236}">
                <a16:creationId xmlns:a16="http://schemas.microsoft.com/office/drawing/2014/main" id="{8A2A3D18-C984-5100-45B1-309FDD9C0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0C479-2253-450A-B361-AC7B7535AC1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97640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>
            <a:extLst>
              <a:ext uri="{FF2B5EF4-FFF2-40B4-BE49-F238E27FC236}">
                <a16:creationId xmlns:a16="http://schemas.microsoft.com/office/drawing/2014/main" id="{492F4A5F-838F-5BD6-4796-25968A7CE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90329-DD30-4BF4-9F3F-CE5247FBDCBE}" type="datetime1">
              <a:rPr lang="ja-JP" altLang="en-US"/>
              <a:pPr>
                <a:defRPr/>
              </a:pPr>
              <a:t>2025/12/15</a:t>
            </a:fld>
            <a:endParaRPr lang="ja-JP" altLang="en-US"/>
          </a:p>
        </p:txBody>
      </p:sp>
      <p:sp>
        <p:nvSpPr>
          <p:cNvPr id="6" name="フッター プレースホルダ 4">
            <a:extLst>
              <a:ext uri="{FF2B5EF4-FFF2-40B4-BE49-F238E27FC236}">
                <a16:creationId xmlns:a16="http://schemas.microsoft.com/office/drawing/2014/main" id="{45CC8173-D89B-30A5-0B85-7FB02C5D2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>
            <a:extLst>
              <a:ext uri="{FF2B5EF4-FFF2-40B4-BE49-F238E27FC236}">
                <a16:creationId xmlns:a16="http://schemas.microsoft.com/office/drawing/2014/main" id="{5FA74B28-5CE3-709B-888C-C34226B04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4390A-DE5F-4076-B03B-E012C89D530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75747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>
            <a:extLst>
              <a:ext uri="{FF2B5EF4-FFF2-40B4-BE49-F238E27FC236}">
                <a16:creationId xmlns:a16="http://schemas.microsoft.com/office/drawing/2014/main" id="{544EC50B-AFA7-D8AF-A647-7676A1460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4B462-F904-4CB0-BDEB-4AEC5C386536}" type="datetime1">
              <a:rPr lang="ja-JP" altLang="en-US"/>
              <a:pPr>
                <a:defRPr/>
              </a:pPr>
              <a:t>2025/12/15</a:t>
            </a:fld>
            <a:endParaRPr lang="ja-JP" altLang="en-US"/>
          </a:p>
        </p:txBody>
      </p:sp>
      <p:sp>
        <p:nvSpPr>
          <p:cNvPr id="6" name="フッター プレースホルダ 4">
            <a:extLst>
              <a:ext uri="{FF2B5EF4-FFF2-40B4-BE49-F238E27FC236}">
                <a16:creationId xmlns:a16="http://schemas.microsoft.com/office/drawing/2014/main" id="{B9829E15-2E6B-116D-973E-EEE2A48BC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>
            <a:extLst>
              <a:ext uri="{FF2B5EF4-FFF2-40B4-BE49-F238E27FC236}">
                <a16:creationId xmlns:a16="http://schemas.microsoft.com/office/drawing/2014/main" id="{A0558B39-58B4-88A9-2921-55243F90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7CD3D-5DA9-4FF6-A5DA-C05B7993F5C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36464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>
            <a:extLst>
              <a:ext uri="{FF2B5EF4-FFF2-40B4-BE49-F238E27FC236}">
                <a16:creationId xmlns:a16="http://schemas.microsoft.com/office/drawing/2014/main" id="{1A2BE46E-7D94-FAB0-4C45-E2249ECE107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テキスト プレースホルダ 2">
            <a:extLst>
              <a:ext uri="{FF2B5EF4-FFF2-40B4-BE49-F238E27FC236}">
                <a16:creationId xmlns:a16="http://schemas.microsoft.com/office/drawing/2014/main" id="{3B94929D-E55D-C1A0-91E2-2FEB967BA59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FDB76074-66C3-EA19-5891-FF3D15014A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EB3F394-5521-4FF5-9508-0219BED0364F}" type="datetime1">
              <a:rPr lang="ja-JP" altLang="en-US"/>
              <a:pPr>
                <a:defRPr/>
              </a:pPr>
              <a:t>2025/12/15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9B0EE4A7-2E6B-7D4A-CC27-77AFA42FFE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B50A2CFC-019E-F86B-3B73-87E1B2FF3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CE2D44E-7EFD-477E-95F8-1BF3099D12C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50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>
            <a:extLst>
              <a:ext uri="{FF2B5EF4-FFF2-40B4-BE49-F238E27FC236}">
                <a16:creationId xmlns:a16="http://schemas.microsoft.com/office/drawing/2014/main" id="{1D1736B6-7620-0B25-E4B1-E645C712C932}"/>
              </a:ext>
            </a:extLst>
          </p:cNvPr>
          <p:cNvSpPr txBox="1">
            <a:spLocks/>
          </p:cNvSpPr>
          <p:nvPr/>
        </p:nvSpPr>
        <p:spPr>
          <a:xfrm>
            <a:off x="385763" y="1050925"/>
            <a:ext cx="8559800" cy="180022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36000" tIns="36000" rIns="36000" bIns="36000"/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ja-JP" sz="1800" dirty="0"/>
          </a:p>
          <a:p>
            <a:pPr>
              <a:defRPr/>
            </a:pPr>
            <a:r>
              <a:rPr lang="ja-JP" altLang="en-US" sz="3200" dirty="0"/>
              <a:t>インフラ監視クラウドシステム</a:t>
            </a:r>
            <a:endParaRPr lang="en-US" altLang="ja-JP" sz="3200" dirty="0"/>
          </a:p>
          <a:p>
            <a:pPr>
              <a:defRPr/>
            </a:pPr>
            <a:r>
              <a:rPr lang="en-US" altLang="ja-JP" sz="3200" dirty="0"/>
              <a:t>OKIPPA _EXT</a:t>
            </a:r>
          </a:p>
          <a:p>
            <a:pPr>
              <a:defRPr/>
            </a:pPr>
            <a:r>
              <a:rPr lang="ja-JP" altLang="en-US" sz="3200" dirty="0"/>
              <a:t>（伸縮計）</a:t>
            </a:r>
            <a:endParaRPr lang="ja-JP" altLang="en-US" sz="2400" dirty="0"/>
          </a:p>
        </p:txBody>
      </p:sp>
      <p:pic>
        <p:nvPicPr>
          <p:cNvPr id="17411" name="図 12">
            <a:extLst>
              <a:ext uri="{FF2B5EF4-FFF2-40B4-BE49-F238E27FC236}">
                <a16:creationId xmlns:a16="http://schemas.microsoft.com/office/drawing/2014/main" id="{251E6565-D227-6208-D743-7BAC59B7A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1" t="27615" r="14952" b="39310"/>
          <a:stretch>
            <a:fillRect/>
          </a:stretch>
        </p:blipFill>
        <p:spPr bwMode="auto">
          <a:xfrm>
            <a:off x="1331913" y="4237038"/>
            <a:ext cx="3240087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図 20" descr="電子機器, 差し込み口 が含まれている画像&#10;&#10;高い精度で生成された説明">
            <a:extLst>
              <a:ext uri="{FF2B5EF4-FFF2-40B4-BE49-F238E27FC236}">
                <a16:creationId xmlns:a16="http://schemas.microsoft.com/office/drawing/2014/main" id="{13E0C938-D1BF-F64E-6D8A-4F27B4CBD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3" r="11313" b="10683"/>
          <a:stretch>
            <a:fillRect/>
          </a:stretch>
        </p:blipFill>
        <p:spPr bwMode="auto">
          <a:xfrm>
            <a:off x="4500563" y="3251200"/>
            <a:ext cx="3794125" cy="328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スライド番号プレースホルダー 3">
            <a:extLst>
              <a:ext uri="{FF2B5EF4-FFF2-40B4-BE49-F238E27FC236}">
                <a16:creationId xmlns:a16="http://schemas.microsoft.com/office/drawing/2014/main" id="{0C24B93E-7745-91B2-A1E8-70FFB3FA2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816725" y="646112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D2E3BDA-7368-4E97-A670-D200885B85DC}" type="slidenum">
              <a:rPr lang="ja-JP" altLang="en-US" sz="110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ja-JP" altLang="en-US" sz="110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図 2">
            <a:extLst>
              <a:ext uri="{FF2B5EF4-FFF2-40B4-BE49-F238E27FC236}">
                <a16:creationId xmlns:a16="http://schemas.microsoft.com/office/drawing/2014/main" id="{AB9FF0AA-2EB7-95A2-2536-51ADFCCED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2"/>
          <a:stretch>
            <a:fillRect/>
          </a:stretch>
        </p:blipFill>
        <p:spPr bwMode="auto">
          <a:xfrm>
            <a:off x="3924300" y="630238"/>
            <a:ext cx="2528888" cy="344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正方形/長方形 9">
            <a:extLst>
              <a:ext uri="{FF2B5EF4-FFF2-40B4-BE49-F238E27FC236}">
                <a16:creationId xmlns:a16="http://schemas.microsoft.com/office/drawing/2014/main" id="{5FD3F174-25D7-E400-3ADC-4035690FC9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525" y="5572125"/>
            <a:ext cx="397192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Arial" panose="020B0604020202020204" pitchFamily="34" charset="0"/>
              </a:rPr>
              <a:t>＜主な仕様＞</a:t>
            </a:r>
            <a:endParaRPr lang="en-US" altLang="ja-JP" sz="14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Arial" panose="020B0604020202020204" pitchFamily="34" charset="0"/>
              </a:rPr>
              <a:t>・寸法：</a:t>
            </a:r>
            <a:r>
              <a:rPr lang="en-US" altLang="ja-JP" sz="1400" dirty="0">
                <a:latin typeface="Arial" panose="020B0604020202020204" pitchFamily="34" charset="0"/>
              </a:rPr>
              <a:t>197 × 132 × 125 mm</a:t>
            </a:r>
            <a:r>
              <a:rPr lang="ja-JP" altLang="en-US" sz="1400" dirty="0">
                <a:latin typeface="Arial" panose="020B0604020202020204" pitchFamily="34" charset="0"/>
              </a:rPr>
              <a:t>（</a:t>
            </a:r>
            <a:r>
              <a:rPr lang="en-US" altLang="ja-JP" sz="1400" dirty="0">
                <a:latin typeface="Arial" panose="020B0604020202020204" pitchFamily="34" charset="0"/>
              </a:rPr>
              <a:t>OKIPPA</a:t>
            </a:r>
            <a:r>
              <a:rPr lang="ja-JP" altLang="en-US" sz="1400" dirty="0">
                <a:latin typeface="Arial" panose="020B0604020202020204" pitchFamily="34" charset="0"/>
              </a:rPr>
              <a:t>装着時）</a:t>
            </a:r>
            <a:endParaRPr lang="en-US" altLang="ja-JP" sz="14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Arial" panose="020B0604020202020204" pitchFamily="34" charset="0"/>
              </a:rPr>
              <a:t>・精度：約</a:t>
            </a:r>
            <a:r>
              <a:rPr lang="en-US" altLang="ja-JP" sz="1400" dirty="0">
                <a:latin typeface="Arial" panose="020B0604020202020204" pitchFamily="34" charset="0"/>
              </a:rPr>
              <a:t>0.3mm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Arial" panose="020B0604020202020204" pitchFamily="34" charset="0"/>
              </a:rPr>
              <a:t>・ストローク：</a:t>
            </a:r>
            <a:r>
              <a:rPr lang="en-US" altLang="ja-JP" sz="1400" dirty="0">
                <a:latin typeface="Arial" panose="020B0604020202020204" pitchFamily="34" charset="0"/>
              </a:rPr>
              <a:t>800mm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1400" dirty="0">
                <a:latin typeface="Arial" panose="020B0604020202020204" pitchFamily="34" charset="0"/>
              </a:rPr>
              <a:t>・１回</a:t>
            </a:r>
            <a:r>
              <a:rPr lang="en-US" altLang="ja-JP" sz="1400" dirty="0">
                <a:latin typeface="Arial" panose="020B0604020202020204" pitchFamily="34" charset="0"/>
              </a:rPr>
              <a:t>/</a:t>
            </a:r>
            <a:r>
              <a:rPr lang="ja-JP" altLang="en-US" sz="1400" dirty="0">
                <a:latin typeface="Arial" panose="020B0604020202020204" pitchFamily="34" charset="0"/>
              </a:rPr>
              <a:t>時間通信時</a:t>
            </a:r>
            <a:r>
              <a:rPr lang="en-US" altLang="ja-JP" sz="1400" dirty="0">
                <a:latin typeface="Arial" panose="020B0604020202020204" pitchFamily="34" charset="0"/>
              </a:rPr>
              <a:t>､</a:t>
            </a:r>
            <a:r>
              <a:rPr lang="ja-JP" altLang="en-US" sz="1400" dirty="0">
                <a:latin typeface="Arial" panose="020B0604020202020204" pitchFamily="34" charset="0"/>
              </a:rPr>
              <a:t>内蔵電池で２年間稼働</a:t>
            </a:r>
            <a:endParaRPr lang="en-US" altLang="ja-JP" sz="1400" dirty="0">
              <a:latin typeface="Arial" panose="020B0604020202020204" pitchFamily="34" charset="0"/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68E1861D-9529-392E-41E2-6D5C131DB025}"/>
              </a:ext>
            </a:extLst>
          </p:cNvPr>
          <p:cNvCxnSpPr>
            <a:cxnSpLocks/>
          </p:cNvCxnSpPr>
          <p:nvPr/>
        </p:nvCxnSpPr>
        <p:spPr>
          <a:xfrm flipH="1">
            <a:off x="4716463" y="1608138"/>
            <a:ext cx="2114550" cy="174625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7" name="正方形/長方形 14">
            <a:extLst>
              <a:ext uri="{FF2B5EF4-FFF2-40B4-BE49-F238E27FC236}">
                <a16:creationId xmlns:a16="http://schemas.microsoft.com/office/drawing/2014/main" id="{A5FC3A3E-FFCA-EE0A-1816-C142301F7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" y="642938"/>
            <a:ext cx="41036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>
                <a:latin typeface="Arial" panose="020B0604020202020204" pitchFamily="34" charset="0"/>
              </a:rPr>
              <a:t>【</a:t>
            </a:r>
            <a:r>
              <a:rPr lang="ja-JP" altLang="en-US" sz="1600">
                <a:latin typeface="Arial" panose="020B0604020202020204" pitchFamily="34" charset="0"/>
              </a:rPr>
              <a:t>利用用途</a:t>
            </a:r>
            <a:r>
              <a:rPr lang="en-US" altLang="ja-JP" sz="1600">
                <a:latin typeface="Arial" panose="020B0604020202020204" pitchFamily="34" charset="0"/>
              </a:rPr>
              <a:t>】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1600">
                <a:latin typeface="Arial" panose="020B0604020202020204" pitchFamily="34" charset="0"/>
              </a:rPr>
              <a:t>・地すべり部の地割れ監視</a:t>
            </a:r>
            <a:endParaRPr lang="en-US" altLang="ja-JP" sz="16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1600">
                <a:latin typeface="Arial" panose="020B0604020202020204" pitchFamily="34" charset="0"/>
              </a:rPr>
              <a:t>・クラックや擁壁等の目地を常時監視</a:t>
            </a:r>
            <a:endParaRPr lang="en-US" altLang="ja-JP" sz="16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1600">
                <a:latin typeface="Arial" panose="020B0604020202020204" pitchFamily="34" charset="0"/>
              </a:rPr>
              <a:t>・橋梁の接合部モニタリング</a:t>
            </a:r>
            <a:endParaRPr lang="en-US" altLang="ja-JP" sz="1600">
              <a:latin typeface="Arial" panose="020B0604020202020204" pitchFamily="34" charset="0"/>
            </a:endParaRPr>
          </a:p>
        </p:txBody>
      </p:sp>
      <p:pic>
        <p:nvPicPr>
          <p:cNvPr id="18438" name="図 15">
            <a:extLst>
              <a:ext uri="{FF2B5EF4-FFF2-40B4-BE49-F238E27FC236}">
                <a16:creationId xmlns:a16="http://schemas.microsoft.com/office/drawing/2014/main" id="{B01E8CCC-9987-E9F4-A044-C2779F7AB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675188"/>
            <a:ext cx="2447925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図 17">
            <a:extLst>
              <a:ext uri="{FF2B5EF4-FFF2-40B4-BE49-F238E27FC236}">
                <a16:creationId xmlns:a16="http://schemas.microsoft.com/office/drawing/2014/main" id="{858FEEF6-E90A-110E-7CA5-2A551F3BB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652963"/>
            <a:ext cx="24765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正方形/長方形 18">
            <a:extLst>
              <a:ext uri="{FF2B5EF4-FFF2-40B4-BE49-F238E27FC236}">
                <a16:creationId xmlns:a16="http://schemas.microsoft.com/office/drawing/2014/main" id="{7D1D325E-D6FE-36F6-ABA8-B5BA597549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0350" y="4059238"/>
            <a:ext cx="2155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1400">
                <a:latin typeface="Arial" panose="020B0604020202020204" pitchFamily="34" charset="0"/>
              </a:rPr>
              <a:t>従来計測機との比較検証</a:t>
            </a:r>
            <a:endParaRPr lang="en-US" altLang="ja-JP" sz="1400">
              <a:latin typeface="Arial" panose="020B0604020202020204" pitchFamily="34" charset="0"/>
            </a:endParaRPr>
          </a:p>
        </p:txBody>
      </p:sp>
      <p:sp>
        <p:nvSpPr>
          <p:cNvPr id="18441" name="正方形/長方形 19">
            <a:extLst>
              <a:ext uri="{FF2B5EF4-FFF2-40B4-BE49-F238E27FC236}">
                <a16:creationId xmlns:a16="http://schemas.microsoft.com/office/drawing/2014/main" id="{783420A3-BDE3-53E5-A252-E31F9E675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7663" y="6524625"/>
            <a:ext cx="2951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400">
                <a:latin typeface="Arial" panose="020B0604020202020204" pitchFamily="34" charset="0"/>
              </a:rPr>
              <a:t>法面吹付のクラック監視</a:t>
            </a:r>
            <a:endParaRPr lang="en-US" altLang="ja-JP" sz="1400">
              <a:latin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B61F944-1513-6E02-0D53-31F3FE67B876}"/>
              </a:ext>
            </a:extLst>
          </p:cNvPr>
          <p:cNvSpPr txBox="1"/>
          <p:nvPr/>
        </p:nvSpPr>
        <p:spPr>
          <a:xfrm>
            <a:off x="136525" y="133350"/>
            <a:ext cx="8828088" cy="460375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spAutoFit/>
          </a:bodyPr>
          <a:lstStyle>
            <a:defPPr>
              <a:defRPr lang="ja-JP"/>
            </a:defPPr>
            <a:lvl1pPr>
              <a:spcBef>
                <a:spcPct val="0"/>
              </a:spcBef>
              <a:buNone/>
              <a:defRPr sz="360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defRPr/>
            </a:pPr>
            <a:r>
              <a:rPr lang="en-US" altLang="ja-JP" sz="2400" dirty="0"/>
              <a:t>OKIPPA</a:t>
            </a:r>
            <a:r>
              <a:rPr lang="ja-JP" altLang="en-US" sz="2400" dirty="0"/>
              <a:t>伸縮計　</a:t>
            </a:r>
            <a:r>
              <a:rPr lang="en-US" altLang="ja-JP" sz="2400" dirty="0"/>
              <a:t>【</a:t>
            </a:r>
            <a:r>
              <a:rPr lang="ja-JP" altLang="en-US" sz="2400" dirty="0"/>
              <a:t>特許取得済</a:t>
            </a:r>
            <a:r>
              <a:rPr lang="en-US" altLang="ja-JP" sz="2400" dirty="0"/>
              <a:t>】</a:t>
            </a:r>
          </a:p>
        </p:txBody>
      </p:sp>
      <p:pic>
        <p:nvPicPr>
          <p:cNvPr id="18443" name="図 20">
            <a:extLst>
              <a:ext uri="{FF2B5EF4-FFF2-40B4-BE49-F238E27FC236}">
                <a16:creationId xmlns:a16="http://schemas.microsoft.com/office/drawing/2014/main" id="{61521A9E-30E4-37CD-1FF0-FC6508377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2713038"/>
            <a:ext cx="2290763" cy="1795462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図 1">
            <a:extLst>
              <a:ext uri="{FF2B5EF4-FFF2-40B4-BE49-F238E27FC236}">
                <a16:creationId xmlns:a16="http://schemas.microsoft.com/office/drawing/2014/main" id="{CFDCF631-82E1-BE9E-AD21-61B6FD83E5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238" y="631825"/>
            <a:ext cx="2365375" cy="1882775"/>
          </a:xfrm>
          <a:prstGeom prst="rect">
            <a:avLst/>
          </a:prstGeom>
          <a:noFill/>
          <a:ln w="698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5" name="図 6">
            <a:extLst>
              <a:ext uri="{FF2B5EF4-FFF2-40B4-BE49-F238E27FC236}">
                <a16:creationId xmlns:a16="http://schemas.microsoft.com/office/drawing/2014/main" id="{7346E7B9-A374-9E16-FF3A-E72D284DF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3" r="56075"/>
          <a:stretch>
            <a:fillRect/>
          </a:stretch>
        </p:blipFill>
        <p:spPr bwMode="auto">
          <a:xfrm>
            <a:off x="658813" y="1871663"/>
            <a:ext cx="2187575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図 21">
            <a:extLst>
              <a:ext uri="{FF2B5EF4-FFF2-40B4-BE49-F238E27FC236}">
                <a16:creationId xmlns:a16="http://schemas.microsoft.com/office/drawing/2014/main" id="{A47445D1-AEA2-FCCF-A080-5A72E6B54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62"/>
          <a:stretch>
            <a:fillRect/>
          </a:stretch>
        </p:blipFill>
        <p:spPr bwMode="auto">
          <a:xfrm>
            <a:off x="555625" y="3648075"/>
            <a:ext cx="239395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7" name="スライド番号プレースホルダー 3">
            <a:extLst>
              <a:ext uri="{FF2B5EF4-FFF2-40B4-BE49-F238E27FC236}">
                <a16:creationId xmlns:a16="http://schemas.microsoft.com/office/drawing/2014/main" id="{94162EB7-98C7-C0A5-A7B5-8F9C9840D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816725" y="646112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AF494A1-2E32-4FEB-8763-B137C6EE3D97}" type="slidenum">
              <a:rPr lang="ja-JP" altLang="en-US" sz="110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ja-JP" altLang="en-US" sz="110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正方形/長方形 9">
            <a:extLst>
              <a:ext uri="{FF2B5EF4-FFF2-40B4-BE49-F238E27FC236}">
                <a16:creationId xmlns:a16="http://schemas.microsoft.com/office/drawing/2014/main" id="{37928648-772B-A9B8-9AB4-C9494E55E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175" y="5324475"/>
            <a:ext cx="4860925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600">
                <a:latin typeface="Arial" panose="020B0604020202020204" pitchFamily="34" charset="0"/>
              </a:rPr>
              <a:t>⇒共同実証の結果から、</a:t>
            </a:r>
            <a:endParaRPr lang="en-US" altLang="ja-JP" sz="16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1600">
                <a:latin typeface="Arial" panose="020B0604020202020204" pitchFamily="34" charset="0"/>
              </a:rPr>
              <a:t>　おおむね同様の挙動を捉えることができた。</a:t>
            </a:r>
            <a:endParaRPr lang="en-US" altLang="ja-JP" sz="16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ja-JP" sz="16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1600">
                <a:latin typeface="Arial" panose="020B0604020202020204" pitchFamily="34" charset="0"/>
              </a:rPr>
              <a:t>※</a:t>
            </a:r>
            <a:r>
              <a:rPr lang="ja-JP" altLang="en-US" sz="1600">
                <a:latin typeface="Arial" panose="020B0604020202020204" pitchFamily="34" charset="0"/>
              </a:rPr>
              <a:t>「計測差</a:t>
            </a:r>
            <a:r>
              <a:rPr lang="en-US" altLang="ja-JP" sz="1600">
                <a:latin typeface="Arial" panose="020B0604020202020204" pitchFamily="34" charset="0"/>
              </a:rPr>
              <a:t>2mm</a:t>
            </a:r>
            <a:r>
              <a:rPr lang="ja-JP" altLang="en-US" sz="1600">
                <a:latin typeface="Arial" panose="020B0604020202020204" pitchFamily="34" charset="0"/>
              </a:rPr>
              <a:t>」の発生要因としては、</a:t>
            </a:r>
            <a:endParaRPr lang="en-US" altLang="ja-JP" sz="16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1600">
                <a:latin typeface="Arial" panose="020B0604020202020204" pitchFamily="34" charset="0"/>
              </a:rPr>
              <a:t>　それぞれ異なる移動杭であるため。</a:t>
            </a:r>
            <a:endParaRPr lang="en-US" altLang="ja-JP" sz="1600">
              <a:latin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AC736DA-A6C7-83FB-5AC7-CD48151A2F0F}"/>
              </a:ext>
            </a:extLst>
          </p:cNvPr>
          <p:cNvSpPr txBox="1"/>
          <p:nvPr/>
        </p:nvSpPr>
        <p:spPr>
          <a:xfrm>
            <a:off x="136525" y="101600"/>
            <a:ext cx="8828088" cy="523875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spAutoFit/>
          </a:bodyPr>
          <a:lstStyle>
            <a:defPPr>
              <a:defRPr lang="ja-JP"/>
            </a:defPPr>
            <a:lvl1pPr>
              <a:spcBef>
                <a:spcPct val="0"/>
              </a:spcBef>
              <a:buNone/>
              <a:defRPr sz="360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defRPr/>
            </a:pPr>
            <a:r>
              <a:rPr lang="en-US" altLang="ja-JP" sz="2800" dirty="0"/>
              <a:t>OKIPPA</a:t>
            </a:r>
            <a:r>
              <a:rPr lang="ja-JP" altLang="en-US" sz="2800" dirty="0"/>
              <a:t>伸縮計　</a:t>
            </a:r>
            <a:endParaRPr lang="en-US" altLang="ja-JP" sz="2000" dirty="0"/>
          </a:p>
        </p:txBody>
      </p:sp>
      <p:sp>
        <p:nvSpPr>
          <p:cNvPr id="19460" name="正方形/長方形 14">
            <a:extLst>
              <a:ext uri="{FF2B5EF4-FFF2-40B4-BE49-F238E27FC236}">
                <a16:creationId xmlns:a16="http://schemas.microsoft.com/office/drawing/2014/main" id="{D97C8689-2463-B60F-05B4-28A0F891C6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525" y="698500"/>
            <a:ext cx="5759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2000">
                <a:latin typeface="Arial" panose="020B0604020202020204" pitchFamily="34" charset="0"/>
              </a:rPr>
              <a:t>他機関との共同実証状況と計測事例</a:t>
            </a:r>
            <a:endParaRPr lang="en-US" altLang="ja-JP" sz="2000">
              <a:latin typeface="Arial" panose="020B0604020202020204" pitchFamily="34" charset="0"/>
            </a:endParaRPr>
          </a:p>
        </p:txBody>
      </p:sp>
      <p:pic>
        <p:nvPicPr>
          <p:cNvPr id="19461" name="図 1">
            <a:extLst>
              <a:ext uri="{FF2B5EF4-FFF2-40B4-BE49-F238E27FC236}">
                <a16:creationId xmlns:a16="http://schemas.microsoft.com/office/drawing/2014/main" id="{F4A7595A-A7D1-13A0-DD2A-24F512078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65238"/>
            <a:ext cx="288925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図 2">
            <a:extLst>
              <a:ext uri="{FF2B5EF4-FFF2-40B4-BE49-F238E27FC236}">
                <a16:creationId xmlns:a16="http://schemas.microsoft.com/office/drawing/2014/main" id="{1607C029-01A7-A077-54DF-FCF9711E3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594100"/>
            <a:ext cx="2906713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正方形/長方形 8">
            <a:extLst>
              <a:ext uri="{FF2B5EF4-FFF2-40B4-BE49-F238E27FC236}">
                <a16:creationId xmlns:a16="http://schemas.microsoft.com/office/drawing/2014/main" id="{6215D635-30EF-1CC0-D5CB-E40E3EE9B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950" y="5426075"/>
            <a:ext cx="12922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400">
                <a:latin typeface="Arial" panose="020B0604020202020204" pitchFamily="34" charset="0"/>
              </a:rPr>
              <a:t>既存の伸縮計</a:t>
            </a:r>
            <a:endParaRPr lang="en-US" altLang="ja-JP" sz="1400">
              <a:latin typeface="Arial" panose="020B0604020202020204" pitchFamily="34" charset="0"/>
            </a:endParaRPr>
          </a:p>
        </p:txBody>
      </p:sp>
      <p:sp>
        <p:nvSpPr>
          <p:cNvPr id="19464" name="正方形/長方形 10">
            <a:extLst>
              <a:ext uri="{FF2B5EF4-FFF2-40B4-BE49-F238E27FC236}">
                <a16:creationId xmlns:a16="http://schemas.microsoft.com/office/drawing/2014/main" id="{527399D8-41D7-EED4-0365-94CE3591A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438" y="5110163"/>
            <a:ext cx="1290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400">
                <a:latin typeface="Arial" panose="020B0604020202020204" pitchFamily="34" charset="0"/>
              </a:rPr>
              <a:t>OKIPPA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ja-JP" altLang="en-US" sz="1400">
                <a:latin typeface="Arial" panose="020B0604020202020204" pitchFamily="34" charset="0"/>
              </a:rPr>
              <a:t>伸縮計</a:t>
            </a:r>
            <a:endParaRPr lang="en-US" altLang="ja-JP" sz="1400">
              <a:latin typeface="Arial" panose="020B0604020202020204" pitchFamily="34" charset="0"/>
            </a:endParaRPr>
          </a:p>
        </p:txBody>
      </p:sp>
      <p:pic>
        <p:nvPicPr>
          <p:cNvPr id="19465" name="図 5">
            <a:extLst>
              <a:ext uri="{FF2B5EF4-FFF2-40B4-BE49-F238E27FC236}">
                <a16:creationId xmlns:a16="http://schemas.microsoft.com/office/drawing/2014/main" id="{9CFDC4A2-7560-C8E2-8693-74588B513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557338"/>
            <a:ext cx="5559425" cy="343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14F8D516-0F0E-99A0-03C6-6F88915250AC}"/>
              </a:ext>
            </a:extLst>
          </p:cNvPr>
          <p:cNvCxnSpPr/>
          <p:nvPr/>
        </p:nvCxnSpPr>
        <p:spPr>
          <a:xfrm flipH="1">
            <a:off x="5435600" y="2476500"/>
            <a:ext cx="32400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7B58B1E7-4436-ADF3-B4A0-2449271475A0}"/>
              </a:ext>
            </a:extLst>
          </p:cNvPr>
          <p:cNvCxnSpPr/>
          <p:nvPr/>
        </p:nvCxnSpPr>
        <p:spPr>
          <a:xfrm flipH="1">
            <a:off x="5435600" y="1916113"/>
            <a:ext cx="32400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27FD640E-8006-00C4-B3B1-7F1F7306533E}"/>
              </a:ext>
            </a:extLst>
          </p:cNvPr>
          <p:cNvCxnSpPr/>
          <p:nvPr/>
        </p:nvCxnSpPr>
        <p:spPr>
          <a:xfrm>
            <a:off x="6156325" y="1916113"/>
            <a:ext cx="0" cy="576262"/>
          </a:xfrm>
          <a:prstGeom prst="line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9" name="テキスト ボックス 16">
            <a:extLst>
              <a:ext uri="{FF2B5EF4-FFF2-40B4-BE49-F238E27FC236}">
                <a16:creationId xmlns:a16="http://schemas.microsoft.com/office/drawing/2014/main" id="{91CF1182-0FBC-98E2-B9DD-ABAFC2AA5E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2063750"/>
            <a:ext cx="16938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800">
                <a:latin typeface="Arial" panose="020B0604020202020204" pitchFamily="34" charset="0"/>
              </a:rPr>
              <a:t>計測差：約</a:t>
            </a:r>
            <a:r>
              <a:rPr lang="en-US" altLang="ja-JP" sz="1800">
                <a:latin typeface="Arial" panose="020B0604020202020204" pitchFamily="34" charset="0"/>
              </a:rPr>
              <a:t>2</a:t>
            </a:r>
            <a:r>
              <a:rPr lang="ja-JP" altLang="en-US" sz="1800">
                <a:latin typeface="Arial" panose="020B0604020202020204" pitchFamily="34" charset="0"/>
              </a:rPr>
              <a:t>㎜</a:t>
            </a:r>
          </a:p>
        </p:txBody>
      </p:sp>
      <p:sp>
        <p:nvSpPr>
          <p:cNvPr id="19470" name="スライド番号プレースホルダー 3">
            <a:extLst>
              <a:ext uri="{FF2B5EF4-FFF2-40B4-BE49-F238E27FC236}">
                <a16:creationId xmlns:a16="http://schemas.microsoft.com/office/drawing/2014/main" id="{09A9525F-8EE3-357C-439E-312B78696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816725" y="646112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85DA07E-609F-4C02-967D-2DF823F2F546}" type="slidenum">
              <a:rPr lang="ja-JP" altLang="en-US" sz="110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ja-JP" altLang="en-US" sz="110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スライド番号プレースホルダー 3">
            <a:extLst>
              <a:ext uri="{FF2B5EF4-FFF2-40B4-BE49-F238E27FC236}">
                <a16:creationId xmlns:a16="http://schemas.microsoft.com/office/drawing/2014/main" id="{9A83CF42-8DB5-EC99-79B4-C44D4E312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759575" y="644842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848AC5A-840A-4999-873A-BF881EDD378E}" type="slidenum">
              <a:rPr lang="ja-JP" altLang="en-US" sz="110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ja-JP" altLang="en-US" sz="110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0483" name="正方形/長方形 18">
            <a:extLst>
              <a:ext uri="{FF2B5EF4-FFF2-40B4-BE49-F238E27FC236}">
                <a16:creationId xmlns:a16="http://schemas.microsoft.com/office/drawing/2014/main" id="{D3791B59-0406-FD12-5E04-7B666CAFD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" y="3363913"/>
            <a:ext cx="21542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1400">
                <a:latin typeface="Arial" panose="020B0604020202020204" pitchFamily="34" charset="0"/>
              </a:rPr>
              <a:t>地すべり監視（全景）</a:t>
            </a:r>
            <a:endParaRPr lang="en-US" altLang="ja-JP" sz="1400">
              <a:latin typeface="Arial" panose="020B0604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8016B98-CD6A-B3DB-5708-5021AAEFD0AC}"/>
              </a:ext>
            </a:extLst>
          </p:cNvPr>
          <p:cNvSpPr txBox="1"/>
          <p:nvPr/>
        </p:nvSpPr>
        <p:spPr>
          <a:xfrm>
            <a:off x="136525" y="133350"/>
            <a:ext cx="8828088" cy="460375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spAutoFit/>
          </a:bodyPr>
          <a:lstStyle>
            <a:defPPr>
              <a:defRPr lang="ja-JP"/>
            </a:defPPr>
            <a:lvl1pPr>
              <a:spcBef>
                <a:spcPct val="0"/>
              </a:spcBef>
              <a:buNone/>
              <a:defRPr sz="360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defRPr/>
            </a:pPr>
            <a:r>
              <a:rPr lang="en-US" altLang="ja-JP" sz="2400" dirty="0"/>
              <a:t>OKIPPA</a:t>
            </a:r>
            <a:r>
              <a:rPr lang="ja-JP" altLang="en-US" sz="2400" dirty="0"/>
              <a:t>伸縮計　</a:t>
            </a:r>
            <a:endParaRPr lang="en-US" altLang="ja-JP" sz="2400" dirty="0"/>
          </a:p>
        </p:txBody>
      </p:sp>
      <p:pic>
        <p:nvPicPr>
          <p:cNvPr id="20485" name="図 22">
            <a:extLst>
              <a:ext uri="{FF2B5EF4-FFF2-40B4-BE49-F238E27FC236}">
                <a16:creationId xmlns:a16="http://schemas.microsoft.com/office/drawing/2014/main" id="{4342C851-F472-1279-D109-37A2E3CD6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1195388"/>
            <a:ext cx="2790825" cy="216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図 23">
            <a:extLst>
              <a:ext uri="{FF2B5EF4-FFF2-40B4-BE49-F238E27FC236}">
                <a16:creationId xmlns:a16="http://schemas.microsoft.com/office/drawing/2014/main" id="{5D9D8FCF-1DAE-80DE-425A-70AE31925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513" y="1192213"/>
            <a:ext cx="2935287" cy="216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図 24">
            <a:extLst>
              <a:ext uri="{FF2B5EF4-FFF2-40B4-BE49-F238E27FC236}">
                <a16:creationId xmlns:a16="http://schemas.microsoft.com/office/drawing/2014/main" id="{059D0DDF-00DA-597F-C954-FAC796CDC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338" y="1192213"/>
            <a:ext cx="2900362" cy="216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図 25">
            <a:extLst>
              <a:ext uri="{FF2B5EF4-FFF2-40B4-BE49-F238E27FC236}">
                <a16:creationId xmlns:a16="http://schemas.microsoft.com/office/drawing/2014/main" id="{AA6D8475-4469-5073-827E-1B956EABF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0" y="4114800"/>
            <a:ext cx="285591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図 27">
            <a:extLst>
              <a:ext uri="{FF2B5EF4-FFF2-40B4-BE49-F238E27FC236}">
                <a16:creationId xmlns:a16="http://schemas.microsoft.com/office/drawing/2014/main" id="{104B65E1-9091-3ED6-E38E-94E108F7D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0" y="4135438"/>
            <a:ext cx="293211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図 28">
            <a:extLst>
              <a:ext uri="{FF2B5EF4-FFF2-40B4-BE49-F238E27FC236}">
                <a16:creationId xmlns:a16="http://schemas.microsoft.com/office/drawing/2014/main" id="{7B4B3B28-6F5F-484B-713C-010F163EF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4129088"/>
            <a:ext cx="279082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正方形/長方形 29">
            <a:extLst>
              <a:ext uri="{FF2B5EF4-FFF2-40B4-BE49-F238E27FC236}">
                <a16:creationId xmlns:a16="http://schemas.microsoft.com/office/drawing/2014/main" id="{C198C5EC-014C-A8C8-AFD5-4910B449F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3450" y="3363913"/>
            <a:ext cx="21542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1400">
                <a:latin typeface="Arial" panose="020B0604020202020204" pitchFamily="34" charset="0"/>
              </a:rPr>
              <a:t>地すべり監視（近景）</a:t>
            </a:r>
            <a:endParaRPr lang="en-US" altLang="ja-JP" sz="1400">
              <a:latin typeface="Arial" panose="020B0604020202020204" pitchFamily="34" charset="0"/>
            </a:endParaRPr>
          </a:p>
        </p:txBody>
      </p:sp>
      <p:sp>
        <p:nvSpPr>
          <p:cNvPr id="20492" name="正方形/長方形 30">
            <a:extLst>
              <a:ext uri="{FF2B5EF4-FFF2-40B4-BE49-F238E27FC236}">
                <a16:creationId xmlns:a16="http://schemas.microsoft.com/office/drawing/2014/main" id="{F017B9ED-1DF5-DF55-98F0-DC8D505CC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4425" y="3363913"/>
            <a:ext cx="2770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1400">
                <a:latin typeface="Arial" panose="020B0604020202020204" pitchFamily="34" charset="0"/>
              </a:rPr>
              <a:t>クラック監視</a:t>
            </a:r>
            <a:endParaRPr lang="en-US" altLang="ja-JP" sz="1400">
              <a:latin typeface="Arial" panose="020B0604020202020204" pitchFamily="34" charset="0"/>
            </a:endParaRPr>
          </a:p>
        </p:txBody>
      </p:sp>
      <p:sp>
        <p:nvSpPr>
          <p:cNvPr id="20493" name="正方形/長方形 31">
            <a:extLst>
              <a:ext uri="{FF2B5EF4-FFF2-40B4-BE49-F238E27FC236}">
                <a16:creationId xmlns:a16="http://schemas.microsoft.com/office/drawing/2014/main" id="{01FFE1A7-CE55-34C4-3303-055303228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388" y="6224588"/>
            <a:ext cx="2155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1400">
                <a:latin typeface="Arial" panose="020B0604020202020204" pitchFamily="34" charset="0"/>
              </a:rPr>
              <a:t>仮橋の挙動監視</a:t>
            </a:r>
            <a:endParaRPr lang="en-US" altLang="ja-JP" sz="1400">
              <a:latin typeface="Arial" panose="020B0604020202020204" pitchFamily="34" charset="0"/>
            </a:endParaRPr>
          </a:p>
        </p:txBody>
      </p:sp>
      <p:sp>
        <p:nvSpPr>
          <p:cNvPr id="20494" name="正方形/長方形 32">
            <a:extLst>
              <a:ext uri="{FF2B5EF4-FFF2-40B4-BE49-F238E27FC236}">
                <a16:creationId xmlns:a16="http://schemas.microsoft.com/office/drawing/2014/main" id="{E8012300-6B32-73C2-739B-1371973A0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4088" y="6226175"/>
            <a:ext cx="2155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1400">
                <a:latin typeface="Arial" panose="020B0604020202020204" pitchFamily="34" charset="0"/>
              </a:rPr>
              <a:t>仮橋の挙動監視</a:t>
            </a:r>
            <a:endParaRPr lang="en-US" altLang="ja-JP" sz="1400">
              <a:latin typeface="Arial" panose="020B0604020202020204" pitchFamily="34" charset="0"/>
            </a:endParaRPr>
          </a:p>
        </p:txBody>
      </p:sp>
      <p:sp>
        <p:nvSpPr>
          <p:cNvPr id="20495" name="正方形/長方形 33">
            <a:extLst>
              <a:ext uri="{FF2B5EF4-FFF2-40B4-BE49-F238E27FC236}">
                <a16:creationId xmlns:a16="http://schemas.microsoft.com/office/drawing/2014/main" id="{DC7FCF32-18D8-739B-7C44-F28AAEC09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4788" y="6224588"/>
            <a:ext cx="2155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1400">
                <a:latin typeface="Arial" panose="020B0604020202020204" pitchFamily="34" charset="0"/>
              </a:rPr>
              <a:t>橋梁の遊間部監視</a:t>
            </a:r>
            <a:endParaRPr lang="en-US" altLang="ja-JP" sz="14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スライド番号プレースホルダー 3">
            <a:extLst>
              <a:ext uri="{FF2B5EF4-FFF2-40B4-BE49-F238E27FC236}">
                <a16:creationId xmlns:a16="http://schemas.microsoft.com/office/drawing/2014/main" id="{873A9072-A757-41C0-CDD1-B8B1B44FF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FF07E72-D1B2-42C1-96B8-FD82A49C4A75}" type="slidenum">
              <a:rPr lang="ja-JP" altLang="en-US" sz="110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ja-JP" altLang="en-US" sz="110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EDE1622D-CDB5-1B43-DA73-A95E6EB3BF41}"/>
              </a:ext>
            </a:extLst>
          </p:cNvPr>
          <p:cNvSpPr txBox="1">
            <a:spLocks/>
          </p:cNvSpPr>
          <p:nvPr/>
        </p:nvSpPr>
        <p:spPr>
          <a:xfrm>
            <a:off x="214313" y="192088"/>
            <a:ext cx="8678862" cy="461962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spAutoFit/>
          </a:bodyPr>
          <a:lstStyle>
            <a:defPPr>
              <a:defRPr lang="ja-JP"/>
            </a:defPPr>
            <a:lvl1pPr>
              <a:spcBef>
                <a:spcPct val="0"/>
              </a:spcBef>
              <a:buNone/>
              <a:defRPr sz="280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>
              <a:defRPr/>
            </a:pPr>
            <a:r>
              <a:rPr lang="en-US" altLang="ja-JP" sz="2400" dirty="0"/>
              <a:t>OKIPPA</a:t>
            </a:r>
            <a:r>
              <a:rPr lang="ja-JP" altLang="en-US" sz="2400" dirty="0"/>
              <a:t>伸縮計の仕様ほか</a:t>
            </a:r>
          </a:p>
        </p:txBody>
      </p:sp>
      <p:graphicFrame>
        <p:nvGraphicFramePr>
          <p:cNvPr id="2" name="表 1">
            <a:extLst>
              <a:ext uri="{FF2B5EF4-FFF2-40B4-BE49-F238E27FC236}">
                <a16:creationId xmlns:a16="http://schemas.microsoft.com/office/drawing/2014/main" id="{1442CE4B-2E72-63E6-2A30-A454DE162A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6727431"/>
              </p:ext>
            </p:extLst>
          </p:nvPr>
        </p:nvGraphicFramePr>
        <p:xfrm>
          <a:off x="323850" y="771525"/>
          <a:ext cx="8351838" cy="3324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04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13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7262">
                <a:tc>
                  <a:txBody>
                    <a:bodyPr/>
                    <a:lstStyle/>
                    <a:p>
                      <a:r>
                        <a:rPr kumimoji="1" lang="ja-JP" altLang="en-US" sz="1200" dirty="0"/>
                        <a:t>センサボックス</a:t>
                      </a:r>
                    </a:p>
                  </a:txBody>
                  <a:tcPr marL="91428" marR="91428" marT="45724" marB="45724"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 marL="91428" marR="91428" marT="45724" marB="4572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262">
                <a:tc>
                  <a:txBody>
                    <a:bodyPr/>
                    <a:lstStyle/>
                    <a:p>
                      <a:r>
                        <a:rPr kumimoji="1" lang="ja-JP" altLang="en-US" sz="1200" dirty="0"/>
                        <a:t>サイズ</a:t>
                      </a:r>
                    </a:p>
                  </a:txBody>
                  <a:tcPr marL="91428" marR="91428" marT="45724" marB="45724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10cm×10cm×4cm</a:t>
                      </a:r>
                      <a:endParaRPr kumimoji="1" lang="ja-JP" altLang="en-US" sz="1200" dirty="0"/>
                    </a:p>
                  </a:txBody>
                  <a:tcPr marL="91428" marR="91428" marT="45724" marB="4572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262">
                <a:tc>
                  <a:txBody>
                    <a:bodyPr/>
                    <a:lstStyle/>
                    <a:p>
                      <a:r>
                        <a:rPr kumimoji="1" lang="ja-JP" altLang="en-US" sz="1200" dirty="0"/>
                        <a:t>精度</a:t>
                      </a:r>
                    </a:p>
                  </a:txBody>
                  <a:tcPr marL="91428" marR="91428" marT="45724" marB="45724"/>
                </a:tc>
                <a:tc>
                  <a:txBody>
                    <a:bodyPr/>
                    <a:lstStyle/>
                    <a:p>
                      <a:r>
                        <a:rPr kumimoji="1" lang="ja-JP" altLang="en-US" sz="1200" dirty="0"/>
                        <a:t>約</a:t>
                      </a:r>
                      <a:r>
                        <a:rPr kumimoji="1" lang="en-US" altLang="ja-JP" sz="1200" dirty="0"/>
                        <a:t>0.3mm</a:t>
                      </a:r>
                      <a:r>
                        <a:rPr kumimoji="1" lang="ja-JP" altLang="en-US" sz="1200" dirty="0"/>
                        <a:t>　</a:t>
                      </a:r>
                    </a:p>
                  </a:txBody>
                  <a:tcPr marL="91428" marR="91428" marT="45724" marB="4572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262">
                <a:tc>
                  <a:txBody>
                    <a:bodyPr/>
                    <a:lstStyle/>
                    <a:p>
                      <a:r>
                        <a:rPr kumimoji="1" lang="ja-JP" altLang="en-US" sz="1200" dirty="0"/>
                        <a:t>ワイヤー長</a:t>
                      </a:r>
                    </a:p>
                  </a:txBody>
                  <a:tcPr marL="91428" marR="91428" marT="45724" marB="45724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800mm</a:t>
                      </a:r>
                      <a:endParaRPr kumimoji="1" lang="ja-JP" altLang="en-US" sz="1200" dirty="0"/>
                    </a:p>
                  </a:txBody>
                  <a:tcPr marL="91428" marR="91428" marT="45724" marB="4572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46">
                <a:tc>
                  <a:txBody>
                    <a:bodyPr/>
                    <a:lstStyle/>
                    <a:p>
                      <a:r>
                        <a:rPr kumimoji="1" lang="ja-JP" altLang="en-US" sz="1200" dirty="0"/>
                        <a:t>傾斜計測・通信間隔</a:t>
                      </a:r>
                    </a:p>
                  </a:txBody>
                  <a:tcPr marL="91428" marR="91428" marT="45724" marB="45724"/>
                </a:tc>
                <a:tc>
                  <a:txBody>
                    <a:bodyPr/>
                    <a:lstStyle/>
                    <a:p>
                      <a:r>
                        <a:rPr kumimoji="1" lang="ja-JP" altLang="en-US" sz="1200" dirty="0"/>
                        <a:t>標準：１時間に１回　　（遠隔操作で変更可能／間隔：</a:t>
                      </a:r>
                      <a:r>
                        <a:rPr kumimoji="1" lang="en-US" altLang="ja-JP" sz="1200" dirty="0"/>
                        <a:t>15</a:t>
                      </a:r>
                      <a:r>
                        <a:rPr kumimoji="1" lang="ja-JP" altLang="en-US" sz="1200" dirty="0"/>
                        <a:t>分～１週間）</a:t>
                      </a:r>
                    </a:p>
                  </a:txBody>
                  <a:tcPr marL="91428" marR="91428" marT="45724" marB="4572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262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GPS</a:t>
                      </a:r>
                      <a:r>
                        <a:rPr kumimoji="1" lang="ja-JP" altLang="en-US" sz="1200" dirty="0"/>
                        <a:t>測位</a:t>
                      </a:r>
                    </a:p>
                  </a:txBody>
                  <a:tcPr marL="91428" marR="91428" marT="45724" marB="45724"/>
                </a:tc>
                <a:tc>
                  <a:txBody>
                    <a:bodyPr/>
                    <a:lstStyle/>
                    <a:p>
                      <a:r>
                        <a:rPr kumimoji="1" lang="ja-JP" altLang="en-US" sz="1200" dirty="0"/>
                        <a:t>標準：１週間に１回（位置測位のみ）</a:t>
                      </a:r>
                    </a:p>
                  </a:txBody>
                  <a:tcPr marL="91428" marR="91428" marT="45724" marB="4572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7262">
                <a:tc>
                  <a:txBody>
                    <a:bodyPr/>
                    <a:lstStyle/>
                    <a:p>
                      <a:r>
                        <a:rPr kumimoji="1" lang="ja-JP" altLang="en-US" sz="1200" dirty="0"/>
                        <a:t>衝撃検知</a:t>
                      </a:r>
                    </a:p>
                  </a:txBody>
                  <a:tcPr marL="91428" marR="91428" marT="45724" marB="45724"/>
                </a:tc>
                <a:tc>
                  <a:txBody>
                    <a:bodyPr/>
                    <a:lstStyle/>
                    <a:p>
                      <a:r>
                        <a:rPr kumimoji="1" lang="ja-JP" altLang="en-US" sz="1200" dirty="0"/>
                        <a:t>無感　～　１６</a:t>
                      </a:r>
                      <a:r>
                        <a:rPr kumimoji="1" lang="en-US" altLang="ja-JP" sz="1200" dirty="0"/>
                        <a:t>G</a:t>
                      </a:r>
                      <a:endParaRPr kumimoji="1" lang="ja-JP" altLang="en-US" sz="1200" dirty="0"/>
                    </a:p>
                  </a:txBody>
                  <a:tcPr marL="91428" marR="91428" marT="45724" marB="45724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262">
                <a:tc>
                  <a:txBody>
                    <a:bodyPr/>
                    <a:lstStyle/>
                    <a:p>
                      <a:r>
                        <a:rPr kumimoji="1" lang="ja-JP" altLang="en-US" sz="1200" dirty="0"/>
                        <a:t>ボックス仕様</a:t>
                      </a:r>
                    </a:p>
                  </a:txBody>
                  <a:tcPr marL="91428" marR="91428" marT="45724" marB="45724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IP67</a:t>
                      </a:r>
                      <a:r>
                        <a:rPr kumimoji="1" lang="ja-JP" altLang="en-US" sz="1200" dirty="0"/>
                        <a:t>　（</a:t>
                      </a:r>
                      <a:r>
                        <a:rPr kumimoji="1" lang="en-US" altLang="ja-JP" sz="1200" dirty="0"/>
                        <a:t>IEC</a:t>
                      </a:r>
                      <a:r>
                        <a:rPr kumimoji="1" lang="ja-JP" altLang="en-US" sz="1200" dirty="0"/>
                        <a:t>規格）</a:t>
                      </a:r>
                    </a:p>
                  </a:txBody>
                  <a:tcPr marL="91428" marR="91428" marT="45724" marB="45724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7262">
                <a:tc>
                  <a:txBody>
                    <a:bodyPr/>
                    <a:lstStyle/>
                    <a:p>
                      <a:r>
                        <a:rPr kumimoji="1" lang="ja-JP" altLang="en-US" sz="1200" dirty="0"/>
                        <a:t>使用可能温度範囲</a:t>
                      </a:r>
                    </a:p>
                  </a:txBody>
                  <a:tcPr marL="91428" marR="91428" marT="45724" marB="45724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-10</a:t>
                      </a:r>
                      <a:r>
                        <a:rPr kumimoji="1" lang="ja-JP" altLang="en-US" sz="1200" dirty="0"/>
                        <a:t>～</a:t>
                      </a:r>
                      <a:r>
                        <a:rPr kumimoji="1" lang="en-US" altLang="ja-JP" sz="1200" dirty="0"/>
                        <a:t>60</a:t>
                      </a:r>
                      <a:r>
                        <a:rPr kumimoji="1" lang="ja-JP" altLang="en-US" sz="1200" dirty="0"/>
                        <a:t>℃</a:t>
                      </a:r>
                    </a:p>
                  </a:txBody>
                  <a:tcPr marL="91428" marR="91428" marT="45724" marB="45724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7262">
                <a:tc>
                  <a:txBody>
                    <a:bodyPr/>
                    <a:lstStyle/>
                    <a:p>
                      <a:r>
                        <a:rPr kumimoji="1" lang="ja-JP" altLang="en-US" sz="1200" dirty="0"/>
                        <a:t>使用可能湿度範囲</a:t>
                      </a:r>
                    </a:p>
                  </a:txBody>
                  <a:tcPr marL="91428" marR="91428" marT="45724" marB="45724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20</a:t>
                      </a:r>
                      <a:r>
                        <a:rPr kumimoji="1" lang="ja-JP" altLang="en-US" sz="1200" dirty="0"/>
                        <a:t>～</a:t>
                      </a:r>
                      <a:r>
                        <a:rPr kumimoji="1" lang="en-US" altLang="ja-JP" sz="1200" dirty="0"/>
                        <a:t>80%RH</a:t>
                      </a:r>
                      <a:r>
                        <a:rPr kumimoji="1" lang="ja-JP" altLang="en-US" sz="1200" dirty="0"/>
                        <a:t>（結露なきこと）</a:t>
                      </a:r>
                    </a:p>
                  </a:txBody>
                  <a:tcPr marL="91428" marR="91428" marT="45724" marB="45724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7262">
                <a:tc>
                  <a:txBody>
                    <a:bodyPr/>
                    <a:lstStyle/>
                    <a:p>
                      <a:r>
                        <a:rPr kumimoji="1" lang="ja-JP" altLang="en-US" sz="1200" dirty="0"/>
                        <a:t>電源</a:t>
                      </a:r>
                    </a:p>
                  </a:txBody>
                  <a:tcPr marL="91428" marR="91428" marT="45724" marB="45724"/>
                </a:tc>
                <a:tc>
                  <a:txBody>
                    <a:bodyPr/>
                    <a:lstStyle/>
                    <a:p>
                      <a:r>
                        <a:rPr kumimoji="1" lang="ja-JP" altLang="en-US" sz="1200" dirty="0"/>
                        <a:t>リチウムイオン電池</a:t>
                      </a:r>
                    </a:p>
                  </a:txBody>
                  <a:tcPr marL="91428" marR="91428" marT="45724" marB="45724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7262">
                <a:tc>
                  <a:txBody>
                    <a:bodyPr/>
                    <a:lstStyle/>
                    <a:p>
                      <a:r>
                        <a:rPr kumimoji="1" lang="ja-JP" altLang="en-US" sz="1200" dirty="0"/>
                        <a:t>電池稼動期間</a:t>
                      </a:r>
                    </a:p>
                  </a:txBody>
                  <a:tcPr marL="91428" marR="91428" marT="45724" marB="4572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/>
                        <a:t>標準：約２年間　　　　　　</a:t>
                      </a:r>
                      <a:r>
                        <a:rPr kumimoji="1" lang="en-US" altLang="ja-JP" sz="1200" dirty="0"/>
                        <a:t>※</a:t>
                      </a:r>
                      <a:r>
                        <a:rPr kumimoji="1" lang="ja-JP" altLang="en-US" sz="1200" dirty="0"/>
                        <a:t>１時間に１回通信する場合</a:t>
                      </a:r>
                      <a:endParaRPr kumimoji="1" lang="en-US" altLang="ja-JP" sz="1200" dirty="0"/>
                    </a:p>
                  </a:txBody>
                  <a:tcPr marL="91428" marR="91428" marT="45724" marB="45724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C00388ED-96D5-F51F-23DC-B16CB75B7A87}"/>
              </a:ext>
            </a:extLst>
          </p:cNvPr>
          <p:cNvGraphicFramePr>
            <a:graphicFrameLocks noGrp="1"/>
          </p:cNvGraphicFramePr>
          <p:nvPr/>
        </p:nvGraphicFramePr>
        <p:xfrm>
          <a:off x="323850" y="4437063"/>
          <a:ext cx="8351838" cy="5540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04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13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7019">
                <a:tc>
                  <a:txBody>
                    <a:bodyPr/>
                    <a:lstStyle/>
                    <a:p>
                      <a:r>
                        <a:rPr kumimoji="1" lang="ja-JP" altLang="en-US" sz="1200" dirty="0"/>
                        <a:t>無線通信規格</a:t>
                      </a:r>
                    </a:p>
                  </a:txBody>
                  <a:tcPr marL="91428" marR="91428" marT="45684" marB="45684"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 marL="91428" marR="91428" marT="45684" marB="4568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019"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LPWA</a:t>
                      </a:r>
                      <a:r>
                        <a:rPr kumimoji="1" lang="ja-JP" altLang="en-US" sz="1200" dirty="0"/>
                        <a:t>（</a:t>
                      </a:r>
                      <a:r>
                        <a:rPr kumimoji="1" lang="en-US" altLang="ja-JP" sz="1200" dirty="0"/>
                        <a:t>Low Power Wide Area</a:t>
                      </a:r>
                      <a:r>
                        <a:rPr kumimoji="1" lang="ja-JP" altLang="en-US" sz="1200" dirty="0"/>
                        <a:t>）</a:t>
                      </a:r>
                    </a:p>
                  </a:txBody>
                  <a:tcPr marL="91428" marR="91428" marT="45684" marB="45684"/>
                </a:tc>
                <a:tc>
                  <a:txBody>
                    <a:bodyPr/>
                    <a:lstStyle/>
                    <a:p>
                      <a:r>
                        <a:rPr kumimoji="1" lang="ja-JP" altLang="en-US" sz="1200" dirty="0"/>
                        <a:t>省電力広域無線通信　</a:t>
                      </a:r>
                      <a:r>
                        <a:rPr kumimoji="1" lang="en-US" altLang="ja-JP" sz="1200" dirty="0" err="1"/>
                        <a:t>Sigfox</a:t>
                      </a:r>
                      <a:r>
                        <a:rPr kumimoji="1" lang="ja-JP" altLang="en-US" sz="1200" dirty="0"/>
                        <a:t>（シグフォックス）</a:t>
                      </a:r>
                    </a:p>
                  </a:txBody>
                  <a:tcPr marL="91428" marR="91428" marT="45684" marB="4568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表 5">
            <a:extLst>
              <a:ext uri="{FF2B5EF4-FFF2-40B4-BE49-F238E27FC236}">
                <a16:creationId xmlns:a16="http://schemas.microsoft.com/office/drawing/2014/main" id="{E58FAD36-4A55-6BBC-2C84-E0A977151A0B}"/>
              </a:ext>
            </a:extLst>
          </p:cNvPr>
          <p:cNvGraphicFramePr>
            <a:graphicFrameLocks noGrp="1"/>
          </p:cNvGraphicFramePr>
          <p:nvPr/>
        </p:nvGraphicFramePr>
        <p:xfrm>
          <a:off x="323850" y="5345113"/>
          <a:ext cx="8351838" cy="11080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04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13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7019">
                <a:tc>
                  <a:txBody>
                    <a:bodyPr/>
                    <a:lstStyle/>
                    <a:p>
                      <a:r>
                        <a:rPr kumimoji="1" lang="ja-JP" altLang="en-US" sz="1200" dirty="0"/>
                        <a:t>クラウドサーバー</a:t>
                      </a:r>
                    </a:p>
                  </a:txBody>
                  <a:tcPr marL="91428" marR="91428" marT="45684" marB="45684"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 marL="91428" marR="91428" marT="45684" marB="4568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019">
                <a:tc>
                  <a:txBody>
                    <a:bodyPr/>
                    <a:lstStyle/>
                    <a:p>
                      <a:r>
                        <a:rPr kumimoji="1" lang="ja-JP" altLang="en-US" sz="1200" dirty="0"/>
                        <a:t>計測データの確認</a:t>
                      </a:r>
                    </a:p>
                  </a:txBody>
                  <a:tcPr marL="91428" marR="91428" marT="45684" marB="45684"/>
                </a:tc>
                <a:tc>
                  <a:txBody>
                    <a:bodyPr/>
                    <a:lstStyle/>
                    <a:p>
                      <a:r>
                        <a:rPr kumimoji="1" lang="ja-JP" altLang="en-US" sz="1200" dirty="0"/>
                        <a:t>インターネットブラウザで常時確認可能（推奨：</a:t>
                      </a:r>
                      <a:r>
                        <a:rPr kumimoji="1" lang="en-US" altLang="ja-JP" sz="1200" dirty="0"/>
                        <a:t>Google Chrome</a:t>
                      </a:r>
                      <a:r>
                        <a:rPr kumimoji="1" lang="ja-JP" altLang="en-US" sz="1200" dirty="0"/>
                        <a:t>）</a:t>
                      </a:r>
                    </a:p>
                  </a:txBody>
                  <a:tcPr marL="91428" marR="91428" marT="45684" marB="4568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019">
                <a:tc>
                  <a:txBody>
                    <a:bodyPr/>
                    <a:lstStyle/>
                    <a:p>
                      <a:r>
                        <a:rPr kumimoji="1" lang="ja-JP" altLang="en-US" sz="1200" dirty="0"/>
                        <a:t>計測データの取り込み</a:t>
                      </a:r>
                    </a:p>
                  </a:txBody>
                  <a:tcPr marL="91428" marR="91428" marT="45684" marB="45684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/>
                        <a:t>CSV</a:t>
                      </a:r>
                      <a:r>
                        <a:rPr kumimoji="1" lang="ja-JP" altLang="en-US" sz="1200" dirty="0"/>
                        <a:t>出力可能</a:t>
                      </a:r>
                    </a:p>
                  </a:txBody>
                  <a:tcPr marL="91428" marR="91428" marT="45684" marB="4568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70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dirty="0"/>
                        <a:t>アラート通知</a:t>
                      </a:r>
                    </a:p>
                  </a:txBody>
                  <a:tcPr marL="91428" marR="91428" marT="45684" marB="45684"/>
                </a:tc>
                <a:tc>
                  <a:txBody>
                    <a:bodyPr/>
                    <a:lstStyle/>
                    <a:p>
                      <a:r>
                        <a:rPr kumimoji="1" lang="ja-JP" altLang="en-US" sz="1200" dirty="0"/>
                        <a:t>管理画面およびメール通知で可能</a:t>
                      </a:r>
                    </a:p>
                  </a:txBody>
                  <a:tcPr marL="91428" marR="91428" marT="45684" marB="4568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1312</TotalTime>
  <Words>335</Words>
  <Application>Microsoft Office PowerPoint</Application>
  <PresentationFormat>画面に合わせる (4:3)</PresentationFormat>
  <Paragraphs>73</Paragraphs>
  <Slides>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</vt:i4>
      </vt:variant>
    </vt:vector>
  </HeadingPairs>
  <TitlesOfParts>
    <vt:vector size="10" baseType="lpstr">
      <vt:lpstr>メイリオ</vt:lpstr>
      <vt:lpstr>游ゴシック</vt:lpstr>
      <vt:lpstr>Arial</vt:lpstr>
      <vt:lpstr>Calibri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岡本 孝介</dc:creator>
  <cp:lastModifiedBy>佐藤　政幸</cp:lastModifiedBy>
  <cp:revision>67</cp:revision>
  <cp:lastPrinted>2023-06-15T07:05:43Z</cp:lastPrinted>
  <dcterms:created xsi:type="dcterms:W3CDTF">2015-05-07T22:26:26Z</dcterms:created>
  <dcterms:modified xsi:type="dcterms:W3CDTF">2025-12-15T02:10:53Z</dcterms:modified>
</cp:coreProperties>
</file>